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7" r:id="rId1"/>
  </p:sldMasterIdLst>
  <p:sldIdLst>
    <p:sldId id="257" r:id="rId2"/>
    <p:sldId id="258" r:id="rId3"/>
    <p:sldId id="260" r:id="rId4"/>
    <p:sldId id="259" r:id="rId5"/>
    <p:sldId id="261" r:id="rId6"/>
    <p:sldId id="272" r:id="rId7"/>
    <p:sldId id="274" r:id="rId8"/>
    <p:sldId id="262" r:id="rId9"/>
    <p:sldId id="263" r:id="rId10"/>
    <p:sldId id="264" r:id="rId11"/>
    <p:sldId id="273" r:id="rId12"/>
    <p:sldId id="271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320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F8A-6D48-7247-B1A9-ED849B382BB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41B-65F8-7A49-BD94-2BB9AD38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F8A-6D48-7247-B1A9-ED849B382BB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41B-65F8-7A49-BD94-2BB9AD38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F8A-6D48-7247-B1A9-ED849B382BB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41B-65F8-7A49-BD94-2BB9AD382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F8A-6D48-7247-B1A9-ED849B382BB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41B-65F8-7A49-BD94-2BB9AD38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F8A-6D48-7247-B1A9-ED849B382BB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41B-65F8-7A49-BD94-2BB9AD38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F8A-6D48-7247-B1A9-ED849B382BB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41B-65F8-7A49-BD94-2BB9AD38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F8A-6D48-7247-B1A9-ED849B382BB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41B-65F8-7A49-BD94-2BB9AD38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F8A-6D48-7247-B1A9-ED849B382BB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AF8A-6D48-7247-B1A9-ED849B382BB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741B-65F8-7A49-BD94-2BB9AD38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64EAF8A-6D48-7247-B1A9-ED849B382BB5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73E741B-65F8-7A49-BD94-2BB9AD382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893951"/>
          </a:xfrm>
        </p:spPr>
        <p:txBody>
          <a:bodyPr>
            <a:noAutofit/>
          </a:bodyPr>
          <a:lstStyle/>
          <a:p>
            <a:pPr algn="ctr"/>
            <a:r>
              <a:rPr lang="en-US" sz="3600" cap="none" dirty="0" smtClean="0"/>
              <a:t>Effects of Swirl Injector Design on Hybrid Rocket Fuel Regression Rate</a:t>
            </a:r>
            <a:br>
              <a:rPr lang="en-US" sz="3600" cap="none" dirty="0" smtClean="0"/>
            </a:br>
            <a:r>
              <a:rPr lang="en-US" sz="3600" cap="none" dirty="0" smtClean="0"/>
              <a:t>(Grain Development)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9463" y="4479208"/>
            <a:ext cx="7583487" cy="242293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Team Members: Raul Lugo, Kyle </a:t>
            </a:r>
            <a:r>
              <a:rPr lang="en-US" dirty="0" err="1" smtClean="0"/>
              <a:t>Bowerman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Mentor: Matthew Summers</a:t>
            </a:r>
            <a:endParaRPr lang="en-US" dirty="0"/>
          </a:p>
        </p:txBody>
      </p:sp>
      <p:pic>
        <p:nvPicPr>
          <p:cNvPr id="4" name="Picture 3" descr="188192_140297982704128_85504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62" y="2581900"/>
            <a:ext cx="1285758" cy="17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Grain </a:t>
            </a:r>
            <a:r>
              <a:rPr lang="en-US" cap="none" dirty="0" smtClean="0"/>
              <a:t>Development: </a:t>
            </a:r>
            <a:r>
              <a:rPr lang="en-US" cap="none" dirty="0"/>
              <a:t>Mixing and Casting</a:t>
            </a:r>
            <a:endParaRPr lang="en-US" dirty="0"/>
          </a:p>
        </p:txBody>
      </p:sp>
      <p:pic>
        <p:nvPicPr>
          <p:cNvPr id="4" name="Picture 3" descr="photo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29691" r="25540" b="26159"/>
          <a:stretch/>
        </p:blipFill>
        <p:spPr>
          <a:xfrm rot="5400000">
            <a:off x="-415584" y="4162184"/>
            <a:ext cx="3027600" cy="1476625"/>
          </a:xfrm>
          <a:prstGeom prst="rect">
            <a:avLst/>
          </a:prstGeom>
        </p:spPr>
      </p:pic>
      <p:pic>
        <p:nvPicPr>
          <p:cNvPr id="5" name="Picture 4" descr="photo 3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13810" r="12500" b="9154"/>
          <a:stretch/>
        </p:blipFill>
        <p:spPr>
          <a:xfrm rot="5400000">
            <a:off x="2475460" y="3754558"/>
            <a:ext cx="3214882" cy="2479160"/>
          </a:xfrm>
          <a:prstGeom prst="rect">
            <a:avLst/>
          </a:prstGeom>
        </p:spPr>
      </p:pic>
      <p:pic>
        <p:nvPicPr>
          <p:cNvPr id="7" name="Picture 6" descr="CIMG30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63" y="4248003"/>
            <a:ext cx="2569327" cy="192699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25787" y="4856978"/>
            <a:ext cx="833804" cy="60014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368504" y="4856978"/>
            <a:ext cx="833804" cy="60014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9636"/>
            <a:ext cx="5429068" cy="4114800"/>
          </a:xfrm>
        </p:spPr>
        <p:txBody>
          <a:bodyPr/>
          <a:lstStyle/>
          <a:p>
            <a:r>
              <a:rPr lang="en-US" dirty="0" smtClean="0"/>
              <a:t>Mylar sheet coated with mold release</a:t>
            </a:r>
          </a:p>
          <a:p>
            <a:r>
              <a:rPr lang="en-US" dirty="0" smtClean="0"/>
              <a:t>24 hour curing process</a:t>
            </a:r>
          </a:p>
          <a:p>
            <a:r>
              <a:rPr lang="en-US" dirty="0" smtClean="0"/>
              <a:t>Heat box heated from 100–140 degrees 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0458" y="2779891"/>
            <a:ext cx="1213546" cy="32458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Casting rod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23095" y="3687213"/>
            <a:ext cx="1476626" cy="32458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Heat box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92969" y="3637846"/>
            <a:ext cx="1476626" cy="32458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Cured grain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73449" y="3697106"/>
            <a:ext cx="1128443" cy="32458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Mylar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1037231" y="3104476"/>
            <a:ext cx="6991" cy="53337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1196622" y="3859399"/>
            <a:ext cx="376827" cy="50093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</p:cNvCxnSpPr>
          <p:nvPr/>
        </p:nvCxnSpPr>
        <p:spPr>
          <a:xfrm>
            <a:off x="7431282" y="3962431"/>
            <a:ext cx="0" cy="285572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62042" y="4220610"/>
            <a:ext cx="1476626" cy="32458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Phenolic liner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191000" y="4545195"/>
            <a:ext cx="608721" cy="687205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79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cap="none" dirty="0" smtClean="0"/>
              <a:t>Future Plans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Develop multiple grains for multiple fire tests in a day</a:t>
            </a:r>
          </a:p>
          <a:p>
            <a:r>
              <a:rPr lang="en-US" sz="2000" dirty="0" smtClean="0"/>
              <a:t>Improve grain development process</a:t>
            </a:r>
          </a:p>
          <a:p>
            <a:pPr lvl="1"/>
            <a:r>
              <a:rPr lang="en-US" sz="2000" dirty="0" smtClean="0"/>
              <a:t>Mix and cast multiple grains at once</a:t>
            </a:r>
          </a:p>
          <a:p>
            <a:pPr lvl="1"/>
            <a:r>
              <a:rPr lang="en-US" sz="2000" dirty="0" smtClean="0"/>
              <a:t>Improving time for development</a:t>
            </a:r>
            <a:endParaRPr lang="en-US" sz="2000" dirty="0"/>
          </a:p>
          <a:p>
            <a:r>
              <a:rPr lang="en-US" sz="2000" dirty="0" smtClean="0"/>
              <a:t>Regression rate analysis of aluminum addition in formulation</a:t>
            </a:r>
          </a:p>
          <a:p>
            <a:r>
              <a:rPr lang="en-US" sz="2000" dirty="0" smtClean="0"/>
              <a:t>Analysis of other fuel grains ex. paraffin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899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Acknowledgements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ASU/NASA Space Grant Consortium</a:t>
            </a:r>
          </a:p>
          <a:p>
            <a:pPr marL="0" indent="0" algn="ctr">
              <a:buNone/>
            </a:pPr>
            <a:r>
              <a:rPr lang="en-US" sz="2800" dirty="0" smtClean="0"/>
              <a:t>Raytheon Company</a:t>
            </a:r>
          </a:p>
          <a:p>
            <a:pPr marL="0" indent="0" algn="ctr">
              <a:buNone/>
            </a:pPr>
            <a:r>
              <a:rPr lang="en-US" sz="2800" dirty="0" smtClean="0"/>
              <a:t>Matthew Summers (Mentor)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633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/>
              <a:t>Thank you.</a:t>
            </a:r>
            <a:br>
              <a:rPr lang="en-US" cap="none" dirty="0" smtClean="0"/>
            </a:br>
            <a:r>
              <a:rPr lang="en-US" cap="none" dirty="0" smtClean="0"/>
              <a:t>Any Questions or Comments?</a:t>
            </a:r>
            <a:endParaRPr lang="en-US" cap="none" dirty="0"/>
          </a:p>
        </p:txBody>
      </p:sp>
      <p:pic>
        <p:nvPicPr>
          <p:cNvPr id="4" name="Content Placeholder 3" descr="Screen Shot 2012-02-06 at 11.33.50 AM.pn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10995" r="1260" b="11455"/>
          <a:stretch/>
        </p:blipFill>
        <p:spPr bwMode="auto">
          <a:xfrm>
            <a:off x="226033" y="2097091"/>
            <a:ext cx="8618953" cy="3854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889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Research Overview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7924800" cy="4327097"/>
          </a:xfrm>
        </p:spPr>
        <p:txBody>
          <a:bodyPr>
            <a:normAutofit/>
          </a:bodyPr>
          <a:lstStyle/>
          <a:p>
            <a:r>
              <a:rPr lang="en-US" sz="1900" dirty="0" smtClean="0"/>
              <a:t>Background</a:t>
            </a:r>
          </a:p>
          <a:p>
            <a:pPr lvl="1"/>
            <a:r>
              <a:rPr lang="en-US" sz="1900" dirty="0" smtClean="0"/>
              <a:t>Hybrid Rocket Propulsion</a:t>
            </a:r>
          </a:p>
          <a:p>
            <a:pPr lvl="1"/>
            <a:r>
              <a:rPr lang="en-US" sz="1900" dirty="0"/>
              <a:t>Swirl Injectors</a:t>
            </a:r>
          </a:p>
          <a:p>
            <a:pPr lvl="1"/>
            <a:r>
              <a:rPr lang="en-US" sz="1900" dirty="0"/>
              <a:t>Regression Rate</a:t>
            </a:r>
          </a:p>
          <a:p>
            <a:r>
              <a:rPr lang="en-US" sz="1900" dirty="0" smtClean="0"/>
              <a:t>Grain Development</a:t>
            </a:r>
          </a:p>
          <a:p>
            <a:pPr lvl="1"/>
            <a:r>
              <a:rPr lang="en-US" sz="1900" dirty="0" smtClean="0"/>
              <a:t>Sizing</a:t>
            </a:r>
          </a:p>
          <a:p>
            <a:pPr lvl="1"/>
            <a:r>
              <a:rPr lang="en-US" sz="1900" dirty="0" smtClean="0"/>
              <a:t>Formulation</a:t>
            </a:r>
          </a:p>
          <a:p>
            <a:pPr lvl="1"/>
            <a:r>
              <a:rPr lang="en-US" sz="1900" dirty="0" smtClean="0"/>
              <a:t>Mixing and Casting</a:t>
            </a:r>
            <a:endParaRPr lang="en-US" sz="19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446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Background: Hybrid Rocket Propulsion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550911" cy="4114800"/>
          </a:xfrm>
        </p:spPr>
        <p:txBody>
          <a:bodyPr/>
          <a:lstStyle/>
          <a:p>
            <a:r>
              <a:rPr lang="en-US" dirty="0" smtClean="0"/>
              <a:t>Propellant in solid and liquid phases</a:t>
            </a:r>
          </a:p>
          <a:p>
            <a:r>
              <a:rPr lang="en-US" dirty="0" smtClean="0"/>
              <a:t>Fuel type: Hydroxyl-terminated </a:t>
            </a:r>
            <a:r>
              <a:rPr lang="en-US" dirty="0" err="1" smtClean="0"/>
              <a:t>polybutadiene</a:t>
            </a:r>
            <a:r>
              <a:rPr lang="en-US" dirty="0" smtClean="0"/>
              <a:t> (HTPB) in solid state</a:t>
            </a:r>
          </a:p>
          <a:p>
            <a:r>
              <a:rPr lang="en-US" dirty="0" smtClean="0"/>
              <a:t>Oxidizer type: Nitrous oxide (N</a:t>
            </a:r>
            <a:r>
              <a:rPr lang="en-US" baseline="-25000" dirty="0" smtClean="0"/>
              <a:t>2</a:t>
            </a:r>
            <a:r>
              <a:rPr lang="en-US" dirty="0" smtClean="0"/>
              <a:t>O) in liquid state</a:t>
            </a:r>
          </a:p>
          <a:p>
            <a:r>
              <a:rPr lang="en-US" dirty="0" err="1" smtClean="0"/>
              <a:t>Precombustion</a:t>
            </a:r>
            <a:r>
              <a:rPr lang="en-US" dirty="0" smtClean="0"/>
              <a:t> chamber</a:t>
            </a:r>
          </a:p>
          <a:p>
            <a:pPr lvl="1"/>
            <a:r>
              <a:rPr lang="en-US" dirty="0" smtClean="0"/>
              <a:t>Where atomization occurs</a:t>
            </a:r>
          </a:p>
          <a:p>
            <a:r>
              <a:rPr lang="en-US" dirty="0" err="1" smtClean="0"/>
              <a:t>Postcombustion</a:t>
            </a:r>
            <a:r>
              <a:rPr lang="en-US" dirty="0" smtClean="0"/>
              <a:t> chamber</a:t>
            </a:r>
          </a:p>
          <a:p>
            <a:pPr lvl="1"/>
            <a:r>
              <a:rPr lang="en-US" dirty="0" smtClean="0"/>
              <a:t>For proper combustion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2-03-24 at 7.50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r="15382"/>
          <a:stretch/>
        </p:blipFill>
        <p:spPr>
          <a:xfrm>
            <a:off x="4306493" y="1600199"/>
            <a:ext cx="4686049" cy="33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Background: Swirl Injectors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89585" cy="2983966"/>
          </a:xfrm>
        </p:spPr>
        <p:txBody>
          <a:bodyPr>
            <a:normAutofit/>
          </a:bodyPr>
          <a:lstStyle/>
          <a:p>
            <a:r>
              <a:rPr lang="en-US" dirty="0" smtClean="0"/>
              <a:t>Create a central toroidal recirculation zone (CTRZ)</a:t>
            </a:r>
          </a:p>
          <a:p>
            <a:pPr lvl="1"/>
            <a:r>
              <a:rPr lang="en-US" dirty="0" smtClean="0"/>
              <a:t>Improves regression rate</a:t>
            </a:r>
          </a:p>
          <a:p>
            <a:pPr lvl="1"/>
            <a:r>
              <a:rPr lang="en-US" dirty="0" smtClean="0"/>
              <a:t>Creates stable combustion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S = Swirl number</a:t>
            </a:r>
          </a:p>
          <a:p>
            <a:pPr lvl="1"/>
            <a:r>
              <a:rPr lang="en-US" dirty="0" err="1" smtClean="0"/>
              <a:t>Φ</a:t>
            </a:r>
            <a:r>
              <a:rPr lang="en-US" dirty="0" smtClean="0"/>
              <a:t> = Swirl angle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"/>
          <a:stretch>
            <a:fillRect/>
          </a:stretch>
        </p:blipFill>
        <p:spPr bwMode="auto">
          <a:xfrm>
            <a:off x="4499185" y="1638864"/>
            <a:ext cx="4517813" cy="132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qu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5"/>
          <a:stretch/>
        </p:blipFill>
        <p:spPr>
          <a:xfrm>
            <a:off x="4499184" y="2948734"/>
            <a:ext cx="4517813" cy="631117"/>
          </a:xfrm>
          <a:prstGeom prst="rect">
            <a:avLst/>
          </a:prstGeom>
        </p:spPr>
      </p:pic>
      <p:pic>
        <p:nvPicPr>
          <p:cNvPr id="7" name="Picture 6" descr="DSC040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52" y="3712042"/>
            <a:ext cx="4035215" cy="30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7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Background: Regression Rate</a:t>
            </a:r>
            <a:endParaRPr lang="en-US" cap="none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4" b="12964"/>
          <a:stretch>
            <a:fillRect/>
          </a:stretch>
        </p:blipFill>
        <p:spPr bwMode="auto">
          <a:xfrm>
            <a:off x="801376" y="3356244"/>
            <a:ext cx="7432057" cy="31763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751382"/>
            <a:ext cx="6043331" cy="4114800"/>
          </a:xfrm>
        </p:spPr>
        <p:txBody>
          <a:bodyPr/>
          <a:lstStyle/>
          <a:p>
            <a:r>
              <a:rPr lang="en-US" dirty="0"/>
              <a:t>Regression rate is the amount of solid hybrid fuel that is receding from the surface during combustion along the length of the cylindrical grain. </a:t>
            </a:r>
            <a:endParaRPr lang="en-US" dirty="0" smtClean="0"/>
          </a:p>
        </p:txBody>
      </p:sp>
      <p:pic>
        <p:nvPicPr>
          <p:cNvPr id="10" name="Content Placeholder 7" descr="Screen Shot 2012-03-24 at 9.49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8582"/>
          <a:stretch>
            <a:fillRect/>
          </a:stretch>
        </p:blipFill>
        <p:spPr>
          <a:xfrm>
            <a:off x="6652931" y="1859894"/>
            <a:ext cx="1580502" cy="8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4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Grain Development: Sizing</a:t>
            </a: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L = length of grain</a:t>
            </a:r>
          </a:p>
          <a:p>
            <a:r>
              <a:rPr lang="en-US" sz="2400" dirty="0" smtClean="0"/>
              <a:t>N = number of ports</a:t>
            </a:r>
          </a:p>
          <a:p>
            <a:r>
              <a:rPr lang="en-US" sz="2400" dirty="0" smtClean="0"/>
              <a:t>m</a:t>
            </a:r>
            <a:r>
              <a:rPr lang="en-US" sz="2400" baseline="-25000" dirty="0" smtClean="0"/>
              <a:t>f </a:t>
            </a:r>
            <a:r>
              <a:rPr lang="en-US" sz="2400" dirty="0" smtClean="0"/>
              <a:t>= fuel mass flow rate</a:t>
            </a:r>
          </a:p>
          <a:p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= Initial </a:t>
            </a:r>
          </a:p>
          <a:p>
            <a:r>
              <a:rPr lang="en-US" sz="2400" dirty="0" err="1" smtClean="0"/>
              <a:t>ρ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= fuel density</a:t>
            </a:r>
          </a:p>
          <a:p>
            <a:r>
              <a:rPr lang="en-US" sz="2400" dirty="0" smtClean="0"/>
              <a:t>r = regression rate </a:t>
            </a:r>
          </a:p>
          <a:p>
            <a:r>
              <a:rPr lang="en-US" sz="2400" dirty="0" smtClean="0"/>
              <a:t>O/F = oxidizer to fuel ratio</a:t>
            </a:r>
          </a:p>
          <a:p>
            <a:r>
              <a:rPr lang="en-US" sz="2400" dirty="0" err="1" smtClean="0"/>
              <a:t>I</a:t>
            </a:r>
            <a:r>
              <a:rPr lang="en-US" sz="2400" baseline="-25000" dirty="0" err="1" smtClean="0"/>
              <a:t>sp</a:t>
            </a:r>
            <a:r>
              <a:rPr lang="en-US" sz="2400" dirty="0" smtClean="0"/>
              <a:t> = specific impulse</a:t>
            </a:r>
          </a:p>
          <a:p>
            <a:endParaRPr lang="en-US" sz="2400" dirty="0"/>
          </a:p>
        </p:txBody>
      </p:sp>
      <p:pic>
        <p:nvPicPr>
          <p:cNvPr id="7" name="Content Placeholder 3" descr="Screen Shot 2012-04-10 at 9.2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" b="2277"/>
          <a:stretch>
            <a:fillRect/>
          </a:stretch>
        </p:blipFill>
        <p:spPr>
          <a:xfrm>
            <a:off x="5191052" y="1571439"/>
            <a:ext cx="2127174" cy="1104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2-04-10 at 10.0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63" y="2742381"/>
            <a:ext cx="4675405" cy="375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 flipV="1">
            <a:off x="7439186" y="3200400"/>
            <a:ext cx="30241" cy="290736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72892" y="3200400"/>
            <a:ext cx="2596535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6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Grain Development: Sizing</a:t>
            </a:r>
            <a:endParaRPr lang="en-US" dirty="0"/>
          </a:p>
        </p:txBody>
      </p:sp>
      <p:graphicFrame>
        <p:nvGraphicFramePr>
          <p:cNvPr id="37" name="Content Placeholder 3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7239705"/>
              </p:ext>
            </p:extLst>
          </p:nvPr>
        </p:nvGraphicFramePr>
        <p:xfrm>
          <a:off x="609600" y="2005943"/>
          <a:ext cx="4206050" cy="3708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03025"/>
                <a:gridCol w="2103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O/F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r_dot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0.0283 (m/s)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m_ox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 (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m_f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0.0313 (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ρ</a:t>
                      </a:r>
                      <a:r>
                        <a:rPr lang="en-US" b="1" baseline="-25000" dirty="0" err="1" smtClean="0"/>
                        <a:t>HTPB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0.0336 (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/in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I.D.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(in)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O.D.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2.25</a:t>
                      </a:r>
                      <a:r>
                        <a:rPr lang="en-US" baseline="0" dirty="0" smtClean="0"/>
                        <a:t> (in)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(in)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IMG00754-20120409-0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4308" r="4469"/>
          <a:stretch/>
        </p:blipFill>
        <p:spPr>
          <a:xfrm>
            <a:off x="5745713" y="1110701"/>
            <a:ext cx="1669565" cy="1647766"/>
          </a:xfrm>
          <a:prstGeom prst="rect">
            <a:avLst/>
          </a:prstGeom>
        </p:spPr>
      </p:pic>
      <p:pic>
        <p:nvPicPr>
          <p:cNvPr id="7" name="Picture 6" descr="IMG00755-20120409-09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83" y="2924767"/>
            <a:ext cx="1519590" cy="376966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5654991" y="3053879"/>
            <a:ext cx="1391068" cy="151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654991" y="6471813"/>
            <a:ext cx="1391068" cy="151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98566" y="2412833"/>
            <a:ext cx="1391068" cy="151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61287" y="2648461"/>
            <a:ext cx="1391068" cy="151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17493" y="1132598"/>
            <a:ext cx="1391068" cy="151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176669" y="1376634"/>
            <a:ext cx="1391068" cy="1511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43604" y="1751678"/>
            <a:ext cx="990796" cy="34303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2123"/>
                </a:solidFill>
              </a:rPr>
              <a:t>2.25 in</a:t>
            </a:r>
            <a:endParaRPr lang="en-US" dirty="0">
              <a:solidFill>
                <a:srgbClr val="1F212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51559" y="1751678"/>
            <a:ext cx="729914" cy="34303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1.5 in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71469" y="4543881"/>
            <a:ext cx="729914" cy="34303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2123"/>
                </a:solidFill>
              </a:rPr>
              <a:t>7 in</a:t>
            </a:r>
            <a:endParaRPr lang="en-US" dirty="0">
              <a:solidFill>
                <a:srgbClr val="1F2123"/>
              </a:solidFill>
            </a:endParaRPr>
          </a:p>
        </p:txBody>
      </p:sp>
      <p:cxnSp>
        <p:nvCxnSpPr>
          <p:cNvPr id="19" name="Straight Arrow Connector 18"/>
          <p:cNvCxnSpPr>
            <a:stCxn id="16" idx="0"/>
          </p:cNvCxnSpPr>
          <p:nvPr/>
        </p:nvCxnSpPr>
        <p:spPr>
          <a:xfrm flipH="1" flipV="1">
            <a:off x="5415400" y="1376634"/>
            <a:ext cx="1116" cy="37504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</p:cNvCxnSpPr>
          <p:nvPr/>
        </p:nvCxnSpPr>
        <p:spPr>
          <a:xfrm flipH="1">
            <a:off x="5415400" y="2094714"/>
            <a:ext cx="1116" cy="33323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820973" y="1147717"/>
            <a:ext cx="0" cy="60396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20973" y="2094714"/>
            <a:ext cx="0" cy="5475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0"/>
          </p:cNvCxnSpPr>
          <p:nvPr/>
        </p:nvCxnSpPr>
        <p:spPr>
          <a:xfrm flipV="1">
            <a:off x="5936426" y="3068998"/>
            <a:ext cx="1808" cy="147488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2"/>
          </p:cNvCxnSpPr>
          <p:nvPr/>
        </p:nvCxnSpPr>
        <p:spPr>
          <a:xfrm>
            <a:off x="5936426" y="4886917"/>
            <a:ext cx="1808" cy="160001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15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Grain Development: Formulation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62144" y="1600200"/>
            <a:ext cx="3941610" cy="4114800"/>
          </a:xfrm>
        </p:spPr>
        <p:txBody>
          <a:bodyPr/>
          <a:lstStyle/>
          <a:p>
            <a:r>
              <a:rPr lang="en-US" dirty="0" smtClean="0"/>
              <a:t>Liquid HTPB = Fuel</a:t>
            </a:r>
          </a:p>
          <a:p>
            <a:r>
              <a:rPr lang="en-US" dirty="0" err="1" smtClean="0"/>
              <a:t>Isonate</a:t>
            </a:r>
            <a:r>
              <a:rPr lang="en-US" dirty="0" smtClean="0"/>
              <a:t> 143L = Curative</a:t>
            </a:r>
          </a:p>
          <a:p>
            <a:r>
              <a:rPr lang="en-US" dirty="0" smtClean="0"/>
              <a:t>Silicon Oil = Lubricant</a:t>
            </a:r>
          </a:p>
          <a:p>
            <a:r>
              <a:rPr lang="en-US" dirty="0" smtClean="0"/>
              <a:t>Carbon Black = Opacity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72844"/>
              </p:ext>
            </p:extLst>
          </p:nvPr>
        </p:nvGraphicFramePr>
        <p:xfrm>
          <a:off x="979668" y="4116724"/>
          <a:ext cx="6988730" cy="22915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4365"/>
                <a:gridCol w="3494365"/>
              </a:tblGrid>
              <a:tr h="4583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Chemical/Additive</a:t>
                      </a:r>
                      <a:endParaRPr lang="en-US" dirty="0"/>
                    </a:p>
                  </a:txBody>
                  <a:tcPr/>
                </a:tc>
              </a:tr>
              <a:tr h="4583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HTPB</a:t>
                      </a:r>
                      <a:endParaRPr lang="en-US" dirty="0"/>
                    </a:p>
                  </a:txBody>
                  <a:tcPr/>
                </a:tc>
              </a:tr>
              <a:tr h="4583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Isonate</a:t>
                      </a:r>
                      <a:r>
                        <a:rPr lang="en-US" dirty="0" smtClean="0"/>
                        <a:t> 143L</a:t>
                      </a:r>
                      <a:endParaRPr lang="en-US" dirty="0"/>
                    </a:p>
                  </a:txBody>
                  <a:tcPr/>
                </a:tc>
              </a:tr>
              <a:tr h="4583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teaspoons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Carbon Black</a:t>
                      </a:r>
                      <a:endParaRPr lang="en-US" dirty="0"/>
                    </a:p>
                  </a:txBody>
                  <a:tcPr/>
                </a:tc>
              </a:tr>
              <a:tr h="4583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Silicon</a:t>
                      </a:r>
                      <a:r>
                        <a:rPr lang="en-US" baseline="0" dirty="0" smtClean="0"/>
                        <a:t> Oil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photo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t="14563" b="16618"/>
          <a:stretch/>
        </p:blipFill>
        <p:spPr>
          <a:xfrm rot="5400000">
            <a:off x="5080784" y="1698623"/>
            <a:ext cx="2521662" cy="205377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778318" y="1803189"/>
            <a:ext cx="2069452" cy="141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88062" y="2222149"/>
            <a:ext cx="1959708" cy="1352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78318" y="2618545"/>
            <a:ext cx="1661833" cy="10662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25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Grain Development: Mixing and Casting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90787" cy="4114800"/>
          </a:xfrm>
        </p:spPr>
        <p:txBody>
          <a:bodyPr/>
          <a:lstStyle/>
          <a:p>
            <a:r>
              <a:rPr lang="en-US" dirty="0" smtClean="0"/>
              <a:t>Mixing of formulation</a:t>
            </a:r>
          </a:p>
          <a:p>
            <a:pPr lvl="1"/>
            <a:r>
              <a:rPr lang="en-US" dirty="0" smtClean="0"/>
              <a:t>Used a Kitchen Aid stand mixer</a:t>
            </a:r>
          </a:p>
          <a:p>
            <a:r>
              <a:rPr lang="en-US" dirty="0" smtClean="0"/>
              <a:t>Vacuuming</a:t>
            </a:r>
          </a:p>
          <a:p>
            <a:pPr lvl="1"/>
            <a:r>
              <a:rPr lang="en-US" dirty="0" smtClean="0"/>
              <a:t>To ensure no air pockets when pouring into cast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photo 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4937" r="21402" b="7660"/>
          <a:stretch/>
        </p:blipFill>
        <p:spPr>
          <a:xfrm rot="5400000">
            <a:off x="5389830" y="1828499"/>
            <a:ext cx="3466507" cy="3009913"/>
          </a:xfrm>
          <a:prstGeom prst="rect">
            <a:avLst/>
          </a:prstGeom>
        </p:spPr>
      </p:pic>
      <p:pic>
        <p:nvPicPr>
          <p:cNvPr id="6" name="Picture 5" descr="photo 1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r="29035"/>
          <a:stretch/>
        </p:blipFill>
        <p:spPr>
          <a:xfrm rot="5400000">
            <a:off x="1117852" y="3589596"/>
            <a:ext cx="2650702" cy="331316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46831" y="2198383"/>
            <a:ext cx="170692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20362" y="5338926"/>
            <a:ext cx="1597682" cy="43694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Vacuum Pump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045167" y="5545951"/>
            <a:ext cx="775195" cy="114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19203" y="6134581"/>
            <a:ext cx="1597682" cy="43694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Mixing Bowl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6418044" y="4533312"/>
            <a:ext cx="382347" cy="16012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 flipH="1" flipV="1">
            <a:off x="2150732" y="5898768"/>
            <a:ext cx="3468471" cy="454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92025" y="3800133"/>
            <a:ext cx="1597682" cy="43694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Relief Valve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1590866" y="4237079"/>
            <a:ext cx="443789" cy="10595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583081" y="3800133"/>
            <a:ext cx="2046101" cy="43694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Polycarbonate Sheet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2430664" y="4237079"/>
            <a:ext cx="1175468" cy="9789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5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2579</TotalTime>
  <Words>415</Words>
  <Application>Microsoft Macintosh PowerPoint</Application>
  <PresentationFormat>On-screen Show (4:3)</PresentationFormat>
  <Paragraphs>123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Effects of Swirl Injector Design on Hybrid Rocket Fuel Regression Rate (Grain Development)</vt:lpstr>
      <vt:lpstr>Research Overview</vt:lpstr>
      <vt:lpstr>Background: Hybrid Rocket Propulsion</vt:lpstr>
      <vt:lpstr>Background: Swirl Injectors</vt:lpstr>
      <vt:lpstr>Background: Regression Rate</vt:lpstr>
      <vt:lpstr>Grain Development: Sizing</vt:lpstr>
      <vt:lpstr>Grain Development: Sizing</vt:lpstr>
      <vt:lpstr>Grain Development: Formulation</vt:lpstr>
      <vt:lpstr>Grain Development: Mixing and Casting</vt:lpstr>
      <vt:lpstr>Grain Development: Mixing and Casting</vt:lpstr>
      <vt:lpstr>Future Plans</vt:lpstr>
      <vt:lpstr>Acknowledgements</vt:lpstr>
      <vt:lpstr>Thank you. Any Questions or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Swirl Injector Design on Hybrid Rocket Fuel Regression Rate</dc:title>
  <dc:creator>Raul Lugo</dc:creator>
  <cp:lastModifiedBy>Raul Lugo</cp:lastModifiedBy>
  <cp:revision>45</cp:revision>
  <dcterms:created xsi:type="dcterms:W3CDTF">2012-03-25T01:44:40Z</dcterms:created>
  <dcterms:modified xsi:type="dcterms:W3CDTF">2012-04-11T17:47:58Z</dcterms:modified>
</cp:coreProperties>
</file>